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248F5-5592-48A5-B7A6-5E543FE207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F0553B-C1C2-41FF-8298-7B2781618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24EDC4-8299-4574-BA59-350E2CD9D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342B1F-27EF-4589-9754-28CA7CD68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D9409B-60C5-43D4-AC07-307F4E5C25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75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E0733-FACD-4D5F-A06A-DF4C5DB2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0DD8C0-3F80-4C9D-A5AF-5483B48B1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2BAF11-57CB-4802-88D3-38F29A2F7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21D74-AF46-4E22-B286-E0FDEC0A6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0CF75E-93F9-4CF4-A5FB-FD19E2DC4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863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35EAF7-0AC8-4D85-BCC4-5D72FD61ED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F3FB2B-9751-4C8F-9868-148E025BE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E3E4D2-F1C5-400E-9810-43FFE0235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F46C05-F3F0-4510-AE8F-CFBC45759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8C58F-30CE-4193-855D-0F7C99E50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53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64471-6029-4792-B1AC-BC8F45AD7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C35E-1131-49E5-96C6-C6AFF73C3A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0390D1-40B8-4C8A-8564-23B042506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DAC2-74E0-4387-BBCC-F6DDA6842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5A254D-0526-4B67-BF4D-64CDE932B0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64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637E8E-C677-47C4-A2A4-8684A7909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A26DAF-3E40-4F3A-8BF0-F1B1C75E5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8F2BD-CB34-45D1-ACDD-EB3F6BDE8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E4E59-0F12-4F0F-9492-665F74636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64A279-17E2-476B-8F61-8553A1943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64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C3DBE8-F7A6-499C-BC39-8393A2933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E4891-AB77-40ED-AF39-FD5B7F1345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80CDE-C485-4437-8007-0D5EB49BFB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04A28E-3A4F-4FF7-8224-89B9608CD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6FB82D-C7BC-444D-8028-0174DE5F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2E5D29-2199-42C3-B6ED-147E14015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71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3B40-1475-4658-84FE-53CFA919C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EC263C-4C4D-4E3A-837C-518DEC88CE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4ACB38-30A8-4BF9-816A-226404684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8E2081-3571-4EB0-9D94-BC7558482D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841E70-E2B6-43ED-9AAC-69C491A681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29D7E7-9E8C-4F47-B7AF-573E362E4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21A68A-F906-4C24-9C02-2F2A5986EB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B1CD30-7984-48BB-B19D-88CE740ED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802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E6A38-C1EA-450E-B17A-12E7E7F1E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713853-366B-4AE8-BEFA-151FFC0D4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E75CD6-A730-4538-8CED-395510352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A052F4-86B2-4874-97A5-64E3954F9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28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467DE6A-2562-41E0-AD0C-86FD6DB0D5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0806DC-C428-46C2-B3B3-A63252A44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E4FF6A-9249-4ECA-8EEE-DE84CE3CB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799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DFC56-0641-4429-BD5E-F058A7D3FC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E0CBC2-886B-49DD-80F0-1A04259A8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B620CE-24E6-4B47-B747-78B1F0A91F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3CA0FA-2248-4B52-920E-6880097B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002C5B-5647-44CD-816D-B5E153C6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B93932-DA28-4E78-BC69-7A66CBCA4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1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00E8F-706C-4C79-A756-9AA08E3E9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9DE61E-2A3E-4CAD-ACEE-58B29B2FC1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A4E6DD-84AD-4FAC-AC2B-77E6F509C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22C20-3398-4B8F-9011-69CD35CF2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A86F71-D135-43A9-8B3C-E367D9AFE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8CDD1-FD1A-425E-8571-E56F21AF4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84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81D1F5-F0E9-4205-87C9-24BA985CB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F6C24-FB8F-4814-8E75-3A600FACF4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7BF040-7659-449F-88EA-D86F59BD7F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F2251-1844-47CB-A5C7-3490F68BDD8A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A3120C-1DE3-490A-ABE0-A67CF42F1B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1A00CA-2345-4751-9A58-51D615FF10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8AA99-4A4C-4D04-A254-7B1EE9284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0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8ACADB9-569D-4418-BFD6-95E5BC4B5C8D}"/>
              </a:ext>
            </a:extLst>
          </p:cNvPr>
          <p:cNvSpPr/>
          <p:nvPr/>
        </p:nvSpPr>
        <p:spPr>
          <a:xfrm>
            <a:off x="77755" y="177281"/>
            <a:ext cx="12036490" cy="141825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CDCCB2-A885-4FC6-9E54-E6676BE92F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7755" y="177281"/>
            <a:ext cx="612934" cy="6129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013DA6F-15CB-450F-B202-8F1C6F8940B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054" y="345447"/>
            <a:ext cx="666667" cy="83809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54C4A44-1142-417B-B417-BF6C0ADAC39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7755" y="992191"/>
            <a:ext cx="796435" cy="38270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AD3E1F6-1236-48D1-9CCF-8DC1CF696711}"/>
              </a:ext>
            </a:extLst>
          </p:cNvPr>
          <p:cNvSpPr txBox="1"/>
          <p:nvPr/>
        </p:nvSpPr>
        <p:spPr>
          <a:xfrm>
            <a:off x="9538710" y="205440"/>
            <a:ext cx="26532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oj" panose="00000400000000000000" pitchFamily="2" charset="-78"/>
              </a:rPr>
              <a:t>اولین کنفرانس بین المللی</a:t>
            </a:r>
          </a:p>
          <a:p>
            <a:pPr algn="r" rtl="1"/>
            <a:r>
              <a:rPr lang="fa-IR" sz="1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cs typeface="B Moj" panose="00000400000000000000" pitchFamily="2" charset="-78"/>
              </a:rPr>
              <a:t> بوم شناسی و حفاظت از تنوع زیستی</a:t>
            </a:r>
            <a:endParaRPr lang="en-US" sz="16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cs typeface="B Moj" panose="000004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62D5B6C-541F-4DD9-A34A-6585A1D2198D}"/>
              </a:ext>
            </a:extLst>
          </p:cNvPr>
          <p:cNvSpPr txBox="1"/>
          <p:nvPr/>
        </p:nvSpPr>
        <p:spPr>
          <a:xfrm>
            <a:off x="9261408" y="338369"/>
            <a:ext cx="114967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sz="800" b="1" dirty="0">
                <a:cs typeface="B Mitra" panose="00000400000000000000" pitchFamily="2" charset="-78"/>
              </a:rPr>
              <a:t>22 و 23 دی 1400، دامغان</a:t>
            </a:r>
            <a:endParaRPr lang="en-US" sz="800" b="1" dirty="0">
              <a:cs typeface="B Mitra" panose="000004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B43E32E-D46D-4623-9802-DED1303B5714}"/>
              </a:ext>
            </a:extLst>
          </p:cNvPr>
          <p:cNvSpPr txBox="1"/>
          <p:nvPr/>
        </p:nvSpPr>
        <p:spPr>
          <a:xfrm>
            <a:off x="9567039" y="811184"/>
            <a:ext cx="2531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1</a:t>
            </a:r>
            <a:r>
              <a:rPr lang="en-US" sz="1200" baseline="30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st</a:t>
            </a:r>
            <a:r>
              <a:rPr 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International conference of </a:t>
            </a:r>
          </a:p>
          <a:p>
            <a:r>
              <a:rPr lang="en-US" sz="1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Ecology and conservation biodiversity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CDC71E-31FC-419F-8203-543D34158112}"/>
              </a:ext>
            </a:extLst>
          </p:cNvPr>
          <p:cNvSpPr txBox="1"/>
          <p:nvPr/>
        </p:nvSpPr>
        <p:spPr>
          <a:xfrm>
            <a:off x="4960583" y="313161"/>
            <a:ext cx="2035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fa-IR" dirty="0">
                <a:cs typeface="B Titr" panose="00000700000000000000" pitchFamily="2" charset="-78"/>
              </a:rPr>
              <a:t>عنوان مقاله (</a:t>
            </a:r>
            <a:r>
              <a:rPr lang="en-US" dirty="0" err="1">
                <a:cs typeface="B Titr" panose="00000700000000000000" pitchFamily="2" charset="-78"/>
              </a:rPr>
              <a:t>Btitr</a:t>
            </a:r>
            <a:r>
              <a:rPr lang="en-US" dirty="0">
                <a:cs typeface="B Titr" panose="00000700000000000000" pitchFamily="2" charset="-78"/>
              </a:rPr>
              <a:t> 48</a:t>
            </a:r>
            <a:r>
              <a:rPr lang="fa-IR" dirty="0">
                <a:cs typeface="B Titr" panose="00000700000000000000" pitchFamily="2" charset="-78"/>
              </a:rPr>
              <a:t>)</a:t>
            </a:r>
            <a:endParaRPr lang="en-US" dirty="0">
              <a:cs typeface="B Titr" panose="000007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1D3C1E5-2260-475D-8485-0D657A732797}"/>
              </a:ext>
            </a:extLst>
          </p:cNvPr>
          <p:cNvSpPr txBox="1"/>
          <p:nvPr/>
        </p:nvSpPr>
        <p:spPr>
          <a:xfrm>
            <a:off x="3691935" y="682493"/>
            <a:ext cx="45727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fa-IR" sz="1200" dirty="0">
                <a:cs typeface="B Nazanin" panose="00000400000000000000" pitchFamily="2" charset="-78"/>
              </a:rPr>
              <a:t>نام و نام خانوادگی نویسنده اول، نام و نام خانوادگی نویسنده دوم، ..... (</a:t>
            </a:r>
            <a:r>
              <a:rPr lang="en-US" sz="1200" dirty="0">
                <a:cs typeface="B Nazanin" panose="00000400000000000000" pitchFamily="2" charset="-78"/>
              </a:rPr>
              <a:t>B Nazanin12 Bold</a:t>
            </a:r>
            <a:r>
              <a:rPr lang="fa-IR" sz="1200" dirty="0">
                <a:cs typeface="B Nazanin" panose="00000400000000000000" pitchFamily="2" charset="-78"/>
              </a:rPr>
              <a:t>)</a:t>
            </a:r>
            <a:endParaRPr lang="en-US" sz="1200" dirty="0">
              <a:cs typeface="B Nazanin" panose="00000400000000000000" pitchFamily="2" charset="-78"/>
            </a:endParaRPr>
          </a:p>
          <a:p>
            <a:pPr algn="ctr" rtl="1"/>
            <a:endParaRPr lang="fa-IR" sz="1050" dirty="0">
              <a:cs typeface="B Nazanin" panose="00000400000000000000" pitchFamily="2" charset="-78"/>
            </a:endParaRPr>
          </a:p>
          <a:p>
            <a:pPr algn="ctr" rtl="1"/>
            <a:r>
              <a:rPr lang="fa-IR" sz="1050" dirty="0">
                <a:cs typeface="B Nazanin" panose="00000400000000000000" pitchFamily="2" charset="-78"/>
              </a:rPr>
              <a:t>1- وابستگی سازمانی (</a:t>
            </a:r>
            <a:r>
              <a:rPr lang="en-US" sz="1050" dirty="0">
                <a:cs typeface="B Nazanin" panose="00000400000000000000" pitchFamily="2" charset="-78"/>
              </a:rPr>
              <a:t>B Nazanin 10</a:t>
            </a:r>
            <a:r>
              <a:rPr lang="fa-IR" sz="1050" dirty="0">
                <a:cs typeface="B Nazanin" panose="00000400000000000000" pitchFamily="2" charset="-78"/>
              </a:rPr>
              <a:t>)</a:t>
            </a:r>
          </a:p>
          <a:p>
            <a:pPr algn="ctr" rtl="1"/>
            <a:r>
              <a:rPr lang="fa-IR" sz="1050" dirty="0">
                <a:cs typeface="B Nazanin" panose="00000400000000000000" pitchFamily="2" charset="-78"/>
              </a:rPr>
              <a:t>2- وابستگی سازمانی</a:t>
            </a:r>
          </a:p>
          <a:p>
            <a:pPr algn="ctr" rtl="1"/>
            <a:r>
              <a:rPr lang="fa-IR" sz="1050" dirty="0">
                <a:cs typeface="B Nazanin" panose="00000400000000000000" pitchFamily="2" charset="-78"/>
              </a:rPr>
              <a:t>3- ...</a:t>
            </a:r>
            <a:endParaRPr lang="en-US" sz="1050" dirty="0">
              <a:cs typeface="B Nazanin" panose="000004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A65C6EA-078D-4771-95A6-A2A89B9F3648}"/>
              </a:ext>
            </a:extLst>
          </p:cNvPr>
          <p:cNvSpPr/>
          <p:nvPr/>
        </p:nvSpPr>
        <p:spPr>
          <a:xfrm>
            <a:off x="9162661" y="1643147"/>
            <a:ext cx="2936033" cy="22663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cs typeface="B Nazanin" panose="00000400000000000000" pitchFamily="2" charset="-78"/>
              </a:rPr>
              <a:t>چکیده فارسی (</a:t>
            </a:r>
            <a:r>
              <a:rPr lang="en-US" sz="1400" dirty="0">
                <a:cs typeface="B Nazanin" panose="00000400000000000000" pitchFamily="2" charset="-78"/>
              </a:rPr>
              <a:t>B Nazanin 14</a:t>
            </a:r>
            <a:r>
              <a:rPr lang="fa-IR" sz="1400" dirty="0">
                <a:cs typeface="B Nazanin" panose="00000400000000000000" pitchFamily="2" charset="-78"/>
              </a:rPr>
              <a:t>)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47C5E3C-1A54-4408-8E45-F9417B7DABB0}"/>
              </a:ext>
            </a:extLst>
          </p:cNvPr>
          <p:cNvSpPr/>
          <p:nvPr/>
        </p:nvSpPr>
        <p:spPr>
          <a:xfrm>
            <a:off x="9162660" y="3952731"/>
            <a:ext cx="2936033" cy="283062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cs typeface="B Nazanin" panose="00000400000000000000" pitchFamily="2" charset="-78"/>
              </a:rPr>
              <a:t>مقدمه (</a:t>
            </a:r>
            <a:r>
              <a:rPr lang="en-US" sz="1400" dirty="0">
                <a:cs typeface="B Nazanin" panose="00000400000000000000" pitchFamily="2" charset="-78"/>
              </a:rPr>
              <a:t>B Nazanin 14</a:t>
            </a:r>
            <a:r>
              <a:rPr lang="fa-IR" sz="1400" dirty="0">
                <a:cs typeface="B Nazanin" panose="00000400000000000000" pitchFamily="2" charset="-78"/>
              </a:rPr>
              <a:t>)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D765E0-ED69-4438-B27E-CF9D687CA186}"/>
              </a:ext>
            </a:extLst>
          </p:cNvPr>
          <p:cNvSpPr/>
          <p:nvPr/>
        </p:nvSpPr>
        <p:spPr>
          <a:xfrm>
            <a:off x="6142649" y="1643146"/>
            <a:ext cx="2936033" cy="51495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cs typeface="B Nazanin" panose="00000400000000000000" pitchFamily="2" charset="-78"/>
              </a:rPr>
              <a:t>مواد و روش ها (</a:t>
            </a:r>
            <a:r>
              <a:rPr lang="en-US" sz="1400" dirty="0">
                <a:cs typeface="B Nazanin" panose="00000400000000000000" pitchFamily="2" charset="-78"/>
              </a:rPr>
              <a:t>B Nazanin 14</a:t>
            </a:r>
            <a:r>
              <a:rPr lang="fa-IR" sz="1400" dirty="0">
                <a:cs typeface="B Nazanin" panose="00000400000000000000" pitchFamily="2" charset="-78"/>
              </a:rPr>
              <a:t>)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CE330C2-CB6C-4E15-BB4C-2C1CD2366C81}"/>
              </a:ext>
            </a:extLst>
          </p:cNvPr>
          <p:cNvSpPr/>
          <p:nvPr/>
        </p:nvSpPr>
        <p:spPr>
          <a:xfrm>
            <a:off x="3113306" y="1662427"/>
            <a:ext cx="2936033" cy="513025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cs typeface="B Nazanin" panose="00000400000000000000" pitchFamily="2" charset="-78"/>
              </a:rPr>
              <a:t>نتایج و بحث (</a:t>
            </a:r>
            <a:r>
              <a:rPr lang="en-US" sz="1400" dirty="0">
                <a:cs typeface="B Nazanin" panose="00000400000000000000" pitchFamily="2" charset="-78"/>
              </a:rPr>
              <a:t>B Nazanin 14</a:t>
            </a:r>
            <a:r>
              <a:rPr lang="fa-IR" sz="1400" dirty="0">
                <a:cs typeface="B Nazanin" panose="00000400000000000000" pitchFamily="2" charset="-78"/>
              </a:rPr>
              <a:t>)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18BEE5-CADD-4567-9051-137E9BE1F85A}"/>
              </a:ext>
            </a:extLst>
          </p:cNvPr>
          <p:cNvSpPr/>
          <p:nvPr/>
        </p:nvSpPr>
        <p:spPr>
          <a:xfrm>
            <a:off x="77755" y="1659717"/>
            <a:ext cx="2936033" cy="22663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1200" dirty="0">
                <a:cs typeface="+mj-cs"/>
              </a:rPr>
              <a:t>چکیده انگلیسی</a:t>
            </a:r>
          </a:p>
          <a:p>
            <a:pPr algn="ctr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Abstract (Times New Roman 12</a:t>
            </a:r>
            <a:r>
              <a:rPr lang="en-US" sz="1200" dirty="0">
                <a:cs typeface="+mj-cs"/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11778C5-9674-4C97-A27E-DAABC3BE068B}"/>
              </a:ext>
            </a:extLst>
          </p:cNvPr>
          <p:cNvSpPr/>
          <p:nvPr/>
        </p:nvSpPr>
        <p:spPr>
          <a:xfrm>
            <a:off x="77754" y="3971619"/>
            <a:ext cx="2936033" cy="226638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cs typeface="B Nazanin" panose="00000400000000000000" pitchFamily="2" charset="-78"/>
              </a:rPr>
              <a:t>5 منبع مورد استفاده در مطالعه (</a:t>
            </a:r>
            <a:r>
              <a:rPr lang="en-US" sz="1400" dirty="0">
                <a:cs typeface="B Nazanin" panose="00000400000000000000" pitchFamily="2" charset="-78"/>
              </a:rPr>
              <a:t>B Nazanin 14</a:t>
            </a:r>
            <a:r>
              <a:rPr lang="fa-IR" sz="1400" dirty="0">
                <a:cs typeface="B Nazanin" panose="00000400000000000000" pitchFamily="2" charset="-78"/>
              </a:rPr>
              <a:t>)</a:t>
            </a:r>
            <a:endParaRPr lang="en-US" sz="1400" dirty="0">
              <a:cs typeface="B Nazanin" panose="00000400000000000000" pitchFamily="2" charset="-78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24748A4-2D97-400C-B0C4-BD8639665F42}"/>
              </a:ext>
            </a:extLst>
          </p:cNvPr>
          <p:cNvSpPr/>
          <p:nvPr/>
        </p:nvSpPr>
        <p:spPr>
          <a:xfrm>
            <a:off x="74632" y="6290077"/>
            <a:ext cx="2936033" cy="50260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 rtl="1"/>
            <a:r>
              <a:rPr lang="fa-I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ایمیل و تلفن تماس نویسنده (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Times New Roman 14</a:t>
            </a:r>
            <a:r>
              <a:rPr lang="fa-IR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809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127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</dc:creator>
  <cp:lastModifiedBy>Dr. </cp:lastModifiedBy>
  <cp:revision>1</cp:revision>
  <dcterms:created xsi:type="dcterms:W3CDTF">2021-12-09T20:08:27Z</dcterms:created>
  <dcterms:modified xsi:type="dcterms:W3CDTF">2021-12-09T20:26:56Z</dcterms:modified>
</cp:coreProperties>
</file>